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79" r:id="rId11"/>
    <p:sldId id="278" r:id="rId12"/>
    <p:sldId id="28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5" r:id="rId21"/>
    <p:sldId id="281" r:id="rId22"/>
    <p:sldId id="286" r:id="rId23"/>
    <p:sldId id="271" r:id="rId24"/>
    <p:sldId id="272" r:id="rId25"/>
    <p:sldId id="282" r:id="rId26"/>
    <p:sldId id="283" r:id="rId27"/>
    <p:sldId id="273" r:id="rId28"/>
    <p:sldId id="274" r:id="rId29"/>
    <p:sldId id="284" r:id="rId30"/>
    <p:sldId id="275" r:id="rId31"/>
    <p:sldId id="276" r:id="rId32"/>
    <p:sldId id="287" r:id="rId3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6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5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6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6312F-A9BB-4311-9EB4-AF9452C2E0A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EF1C-C25F-4475-A442-442A9719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PHARYNGITIS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Hassanin</a:t>
            </a:r>
            <a:r>
              <a:rPr lang="en-US" dirty="0" smtClean="0"/>
              <a:t> Husham </a:t>
            </a:r>
            <a:r>
              <a:rPr lang="en-US" dirty="0" err="1" smtClean="0"/>
              <a:t>naser</a:t>
            </a:r>
            <a:endParaRPr lang="en-US" dirty="0" smtClean="0"/>
          </a:p>
          <a:p>
            <a:r>
              <a:rPr lang="en-US" dirty="0" smtClean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3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338" y="123092"/>
            <a:ext cx="12045462" cy="673490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3600" dirty="0">
                <a:solidFill>
                  <a:schemeClr val="accent2"/>
                </a:solidFill>
              </a:rPr>
              <a:t>rapid heart rate</a:t>
            </a:r>
            <a:r>
              <a:rPr lang="en-US" sz="3600" dirty="0"/>
              <a:t>, profound depression, and </a:t>
            </a:r>
            <a:r>
              <a:rPr lang="en-US" sz="3600" dirty="0">
                <a:solidFill>
                  <a:schemeClr val="accent2"/>
                </a:solidFill>
              </a:rPr>
              <a:t>severe swelling </a:t>
            </a:r>
            <a:r>
              <a:rPr lang="en-US" sz="3600" dirty="0"/>
              <a:t>of the soft tissues within and </a:t>
            </a:r>
            <a:r>
              <a:rPr lang="en-US" sz="3600" dirty="0">
                <a:solidFill>
                  <a:schemeClr val="accent2"/>
                </a:solidFill>
              </a:rPr>
              <a:t>posterior to the mandible </a:t>
            </a:r>
            <a:r>
              <a:rPr lang="en-US" sz="3600" dirty="0"/>
              <a:t>to the point where </a:t>
            </a:r>
            <a:r>
              <a:rPr lang="en-US" sz="3600" dirty="0">
                <a:solidFill>
                  <a:schemeClr val="accent2"/>
                </a:solidFill>
              </a:rPr>
              <a:t>dyspnea is pronounced</a:t>
            </a:r>
            <a:r>
              <a:rPr lang="en-US" sz="3600" dirty="0"/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Death usually occurs 36 to 48 hours </a:t>
            </a:r>
            <a:r>
              <a:rPr lang="en-US" sz="3600" dirty="0"/>
              <a:t>after the first signs of illness. </a:t>
            </a:r>
          </a:p>
          <a:p>
            <a:pPr algn="l" rtl="0">
              <a:lnSpc>
                <a:spcPct val="150000"/>
              </a:lnSpc>
            </a:pPr>
            <a:r>
              <a:rPr lang="en-US" sz="3600" dirty="0"/>
              <a:t>In </a:t>
            </a:r>
            <a:r>
              <a:rPr lang="en-US" sz="3600" dirty="0">
                <a:solidFill>
                  <a:schemeClr val="accent2"/>
                </a:solidFill>
              </a:rPr>
              <a:t>traumatic pharyngitis in cattle, visual examination of the pharynx through the oral cavity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5508" y="61547"/>
            <a:ext cx="12022015" cy="6734907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endParaRPr lang="en-US" sz="3200" dirty="0" smtClean="0"/>
          </a:p>
          <a:p>
            <a:pPr algn="l" rtl="0">
              <a:lnSpc>
                <a:spcPct val="150000"/>
              </a:lnSpc>
            </a:pPr>
            <a:endParaRPr lang="en-US" sz="3200" dirty="0"/>
          </a:p>
          <a:p>
            <a:pPr algn="l" rtl="0">
              <a:lnSpc>
                <a:spcPct val="150000"/>
              </a:lnSpc>
            </a:pPr>
            <a:r>
              <a:rPr lang="en-US" sz="3200" dirty="0" smtClean="0">
                <a:solidFill>
                  <a:schemeClr val="accent2"/>
                </a:solidFill>
              </a:rPr>
              <a:t>reveals hyperemia, lymphoid hyperplasia,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2"/>
                </a:solidFill>
              </a:rPr>
              <a:t>erosions covered by diphtheritic membranes.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 smtClean="0">
                <a:solidFill>
                  <a:schemeClr val="accent2"/>
                </a:solidFill>
              </a:rPr>
              <a:t>Pharyngeal lacerations </a:t>
            </a:r>
            <a:r>
              <a:rPr lang="en-US" sz="3200" dirty="0" smtClean="0"/>
              <a:t>are visible, and palpation of these reveals the presence of accumulated ruminal </a:t>
            </a:r>
            <a:r>
              <a:rPr lang="en-US" sz="3200" dirty="0" err="1" smtClean="0"/>
              <a:t>ingesta</a:t>
            </a:r>
            <a:r>
              <a:rPr lang="en-US" sz="3200" dirty="0" smtClean="0"/>
              <a:t> in </a:t>
            </a:r>
            <a:r>
              <a:rPr lang="en-US" sz="3200" dirty="0" smtClean="0">
                <a:solidFill>
                  <a:schemeClr val="accent2"/>
                </a:solidFill>
              </a:rPr>
              <a:t>diverticula on either side of the glottis.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4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269" y="79131"/>
            <a:ext cx="12024946" cy="6678124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3200" dirty="0"/>
              <a:t>External palpation of the most proximal aspect of the neck reveals </a:t>
            </a:r>
            <a:r>
              <a:rPr lang="en-US" sz="3200" dirty="0">
                <a:solidFill>
                  <a:schemeClr val="accent2"/>
                </a:solidFill>
              </a:rPr>
              <a:t>firm swellings</a:t>
            </a:r>
            <a:r>
              <a:rPr lang="en-US" sz="3200" dirty="0"/>
              <a:t>, which represent the </a:t>
            </a:r>
            <a:r>
              <a:rPr lang="en-US" sz="3200" dirty="0">
                <a:solidFill>
                  <a:schemeClr val="accent2"/>
                </a:solidFill>
              </a:rPr>
              <a:t>diverticula containing rumen contents.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/>
              <a:t>A </a:t>
            </a:r>
            <a:r>
              <a:rPr lang="en-US" sz="3200" dirty="0">
                <a:solidFill>
                  <a:srgbClr val="C00000"/>
                </a:solidFill>
              </a:rPr>
              <a:t>retropharyngeal abscess secondary </a:t>
            </a:r>
            <a:r>
              <a:rPr lang="en-US" sz="3200" dirty="0"/>
              <a:t>to an improperly administered magnet can result in marked diffuse </a:t>
            </a:r>
            <a:r>
              <a:rPr lang="en-US" sz="3200" dirty="0">
                <a:solidFill>
                  <a:srgbClr val="C00000"/>
                </a:solidFill>
              </a:rPr>
              <a:t>painful swelling </a:t>
            </a:r>
            <a:r>
              <a:rPr lang="en-US" sz="3200" dirty="0"/>
              <a:t>of the cranial cervical region. </a:t>
            </a:r>
            <a:endParaRPr lang="en-US" sz="3200" dirty="0" smtClean="0"/>
          </a:p>
          <a:p>
            <a:pPr algn="l" rtl="0">
              <a:lnSpc>
                <a:spcPct val="150000"/>
              </a:lnSpc>
            </a:pPr>
            <a:r>
              <a:rPr lang="en-US" sz="3200" dirty="0" err="1" smtClean="0"/>
              <a:t>Ultrasonographic</a:t>
            </a:r>
            <a:r>
              <a:rPr lang="en-US" sz="3200" dirty="0" smtClean="0"/>
              <a:t> </a:t>
            </a:r>
            <a:r>
              <a:rPr lang="en-US" sz="3200" dirty="0"/>
              <a:t>examination of the swelling may reveal the magnet within the abscess.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1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9677" cy="4351338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3200" dirty="0"/>
              <a:t>Palpation of the pharynx may be performed in cattle with the use of a </a:t>
            </a:r>
            <a:r>
              <a:rPr lang="en-US" sz="3200" dirty="0">
                <a:solidFill>
                  <a:srgbClr val="C00000"/>
                </a:solidFill>
              </a:rPr>
              <a:t>gag</a:t>
            </a:r>
            <a:r>
              <a:rPr lang="en-US" sz="3200" dirty="0"/>
              <a:t> if a </a:t>
            </a:r>
            <a:r>
              <a:rPr lang="en-US" sz="3200" b="1" dirty="0"/>
              <a:t>foreign body </a:t>
            </a:r>
            <a:r>
              <a:rPr lang="en-US" sz="3200" dirty="0"/>
              <a:t>is suspected, and </a:t>
            </a:r>
            <a:r>
              <a:rPr lang="en-US" sz="3200" dirty="0">
                <a:solidFill>
                  <a:srgbClr val="C00000"/>
                </a:solidFill>
              </a:rPr>
              <a:t>endoscopic</a:t>
            </a:r>
            <a:r>
              <a:rPr lang="en-US" sz="3200" dirty="0"/>
              <a:t> examination through the nasal cavity is possible in the horse.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8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8262" y="111124"/>
            <a:ext cx="11934091" cy="6746875"/>
          </a:xfrm>
        </p:spPr>
        <p:txBody>
          <a:bodyPr/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CLINICAL </a:t>
            </a:r>
            <a:r>
              <a:rPr lang="en-US" sz="3600" b="1" dirty="0" smtClean="0">
                <a:solidFill>
                  <a:srgbClr val="FF0000"/>
                </a:solidFill>
              </a:rPr>
              <a:t>PATHOLOGY</a:t>
            </a:r>
          </a:p>
          <a:p>
            <a:pPr algn="l" rtl="0"/>
            <a:endParaRPr lang="en-US" b="1" dirty="0"/>
          </a:p>
          <a:p>
            <a:pPr algn="l" rtl="0"/>
            <a:r>
              <a:rPr lang="en-US" dirty="0" smtClean="0"/>
              <a:t> 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Nasal discharge or swabs taken from accompanying oral lesions </a:t>
            </a:r>
            <a:r>
              <a:rPr lang="en-US" sz="3200" dirty="0"/>
              <a:t>may assist in the identification of the causative agent. </a:t>
            </a:r>
            <a:endParaRPr lang="en-US" sz="3200" dirty="0" smtClean="0"/>
          </a:p>
          <a:p>
            <a:pPr algn="l" rtl="0">
              <a:lnSpc>
                <a:spcPct val="150000"/>
              </a:lnSpc>
            </a:pPr>
            <a:r>
              <a:rPr lang="en-US" sz="3200" dirty="0" smtClean="0"/>
              <a:t>Moraxella </a:t>
            </a:r>
            <a:r>
              <a:rPr lang="en-US" sz="3200" dirty="0"/>
              <a:t>spp. and Streptococcus </a:t>
            </a:r>
            <a:r>
              <a:rPr lang="en-US" sz="3200" dirty="0" err="1"/>
              <a:t>zooepidemicus</a:t>
            </a:r>
            <a:r>
              <a:rPr lang="en-US" sz="3200" dirty="0"/>
              <a:t> can be isolated in large numbers from horses </a:t>
            </a:r>
            <a:r>
              <a:rPr lang="en-US" sz="3200" dirty="0" smtClean="0"/>
              <a:t>with </a:t>
            </a:r>
            <a:r>
              <a:rPr lang="en-US" sz="3200" dirty="0" smtClean="0">
                <a:solidFill>
                  <a:srgbClr val="C00000"/>
                </a:solidFill>
              </a:rPr>
              <a:t>lymphoid </a:t>
            </a:r>
            <a:r>
              <a:rPr lang="en-US" sz="3200" dirty="0">
                <a:solidFill>
                  <a:srgbClr val="C00000"/>
                </a:solidFill>
              </a:rPr>
              <a:t>follicular hyperplasia grades III and IV.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6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7923" y="96716"/>
            <a:ext cx="12022016" cy="6761284"/>
          </a:xfrm>
        </p:spPr>
        <p:txBody>
          <a:bodyPr/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NECROPSY </a:t>
            </a:r>
            <a:r>
              <a:rPr lang="en-US" sz="3600" b="1" dirty="0" smtClean="0">
                <a:solidFill>
                  <a:srgbClr val="FF0000"/>
                </a:solidFill>
              </a:rPr>
              <a:t>FINDINGS</a:t>
            </a:r>
          </a:p>
          <a:p>
            <a:pPr algn="l" rtl="0"/>
            <a:endParaRPr lang="en-US" b="1" dirty="0"/>
          </a:p>
          <a:p>
            <a:pPr marL="0" indent="0" algn="l" rtl="0">
              <a:buNone/>
            </a:pPr>
            <a:endParaRPr lang="en-US" dirty="0"/>
          </a:p>
          <a:p>
            <a:pPr algn="l" rtl="0">
              <a:lnSpc>
                <a:spcPct val="200000"/>
              </a:lnSpc>
            </a:pPr>
            <a:r>
              <a:rPr lang="en-US" dirty="0"/>
              <a:t>Deaths are rare in primary pharyngitis and necropsy examinations are usually undertaken only in those animals dying of specific diseases. </a:t>
            </a:r>
            <a:endParaRPr lang="en-US" dirty="0" smtClean="0"/>
          </a:p>
          <a:p>
            <a:pPr algn="l" rtl="0">
              <a:lnSpc>
                <a:spcPct val="200000"/>
              </a:lnSpc>
            </a:pPr>
            <a:r>
              <a:rPr lang="en-US" dirty="0" smtClean="0"/>
              <a:t>In </a:t>
            </a:r>
            <a:r>
              <a:rPr lang="en-US" dirty="0"/>
              <a:t>pharyngeal </a:t>
            </a:r>
            <a:r>
              <a:rPr lang="en-US" dirty="0" err="1"/>
              <a:t>phlegmon</a:t>
            </a:r>
            <a:r>
              <a:rPr lang="en-US" dirty="0"/>
              <a:t> there is edema, hemorrhage, and </a:t>
            </a:r>
            <a:r>
              <a:rPr lang="en-US" dirty="0" err="1"/>
              <a:t>abscessation</a:t>
            </a:r>
            <a:r>
              <a:rPr lang="en-US" dirty="0"/>
              <a:t> of the affected area, and on incision of the area a foul-smelling liquid and some gas usually escapes.</a:t>
            </a:r>
          </a:p>
          <a:p>
            <a:pPr algn="l" rtl="0"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3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9469" y="140678"/>
            <a:ext cx="11913577" cy="659423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DIFFERENTIAL DIAGNOSIS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/>
              <a:t>• Pharyngitis is manifested by an acute onset and local pain.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• In pharyngeal paralysis, the onset is usually slow.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• Acute obstruction by a foreign body can occur rapidly and cause severe distress and continuous, expulsive coughing, but there are no systemic signs.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• Endoscopic examination of the pharyngeal mucous membranes is often diagnostic.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7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5508" y="163878"/>
            <a:ext cx="11925300" cy="6623783"/>
          </a:xfrm>
        </p:spPr>
        <p:txBody>
          <a:bodyPr/>
          <a:lstStyle/>
          <a:p>
            <a:pPr algn="l" rtl="0"/>
            <a:r>
              <a:rPr lang="en-US" sz="3600" b="1" dirty="0">
                <a:solidFill>
                  <a:srgbClr val="00B050"/>
                </a:solidFill>
              </a:rPr>
              <a:t>TREATMENT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l" rtl="0"/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sz="3200" dirty="0"/>
              <a:t>The </a:t>
            </a:r>
            <a:r>
              <a:rPr lang="en-US" sz="3200" dirty="0">
                <a:solidFill>
                  <a:srgbClr val="00B050"/>
                </a:solidFill>
              </a:rPr>
              <a:t>primary disease must be treated</a:t>
            </a:r>
            <a:r>
              <a:rPr lang="en-US" sz="3200" dirty="0"/>
              <a:t>, usually parenterally, by the use of antimicrobials. </a:t>
            </a:r>
            <a:endParaRPr lang="en-US" sz="3200" dirty="0" smtClean="0"/>
          </a:p>
          <a:p>
            <a:pPr algn="l" rtl="0">
              <a:lnSpc>
                <a:spcPct val="150000"/>
              </a:lnSpc>
            </a:pPr>
            <a:r>
              <a:rPr lang="en-US" sz="3200" dirty="0" smtClean="0"/>
              <a:t>Pharyngeal </a:t>
            </a:r>
            <a:r>
              <a:rPr lang="en-US" sz="3200" dirty="0" err="1"/>
              <a:t>phlegmon</a:t>
            </a:r>
            <a:r>
              <a:rPr lang="en-US" sz="3200" dirty="0"/>
              <a:t> in cattle is frequently fatal and early, </a:t>
            </a:r>
            <a:r>
              <a:rPr lang="en-US" sz="3200" dirty="0">
                <a:solidFill>
                  <a:srgbClr val="00B050"/>
                </a:solidFill>
              </a:rPr>
              <a:t>intensive antimicrobial treatment is indicated. </a:t>
            </a:r>
            <a:endParaRPr lang="en-US" sz="3200" dirty="0" smtClean="0">
              <a:solidFill>
                <a:srgbClr val="00B050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3200" dirty="0" smtClean="0"/>
              <a:t>Pharyngeal </a:t>
            </a:r>
            <a:r>
              <a:rPr lang="en-US" sz="3200" dirty="0"/>
              <a:t>lymphoid hyperplasia is </a:t>
            </a:r>
            <a:r>
              <a:rPr lang="en-US" sz="3200" dirty="0">
                <a:solidFill>
                  <a:srgbClr val="00B050"/>
                </a:solidFill>
              </a:rPr>
              <a:t>not generally susceptible to antimicrobials or medical therapy and resolves as young horses age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9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3431" y="545123"/>
            <a:ext cx="11808069" cy="563184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PHARYNGEAL OBSTRUCTION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dirty="0"/>
              <a:t> 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Obstruction of the pharynx is accompanied by </a:t>
            </a:r>
            <a:r>
              <a:rPr lang="en-US" dirty="0" err="1"/>
              <a:t>stertorous</a:t>
            </a:r>
            <a:r>
              <a:rPr lang="en-US" dirty="0"/>
              <a:t> respiration, coughing, and difficult swallowing. 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99" y="2945789"/>
            <a:ext cx="4910870" cy="3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44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5509" y="87922"/>
            <a:ext cx="11992706" cy="6770077"/>
          </a:xfrm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ETIOLOGY</a:t>
            </a:r>
            <a:r>
              <a:rPr lang="en-US" sz="3200" dirty="0"/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3200" dirty="0">
                <a:solidFill>
                  <a:srgbClr val="C00000"/>
                </a:solidFill>
              </a:rPr>
              <a:t>Foreign bodies or tissue swellings are the usual causes</a:t>
            </a:r>
            <a:r>
              <a:rPr lang="en-US" sz="3200" dirty="0"/>
              <a:t>. </a:t>
            </a:r>
            <a:endParaRPr lang="en-US" sz="3200" dirty="0" smtClean="0"/>
          </a:p>
          <a:p>
            <a:pPr algn="l" rtl="0">
              <a:lnSpc>
                <a:spcPct val="170000"/>
              </a:lnSpc>
            </a:pPr>
            <a:r>
              <a:rPr lang="en-US" sz="3200" dirty="0" smtClean="0"/>
              <a:t>Foreign </a:t>
            </a:r>
            <a:r>
              <a:rPr lang="en-US" sz="3200" dirty="0"/>
              <a:t>Bodies Foreign bodies include </a:t>
            </a:r>
            <a:r>
              <a:rPr lang="en-US" sz="3200" dirty="0">
                <a:solidFill>
                  <a:srgbClr val="C00000"/>
                </a:solidFill>
              </a:rPr>
              <a:t>bones, corn cobs, and pieces of wire</a:t>
            </a:r>
            <a:r>
              <a:rPr lang="en-US" sz="3200" dirty="0"/>
              <a:t>. </a:t>
            </a:r>
            <a:endParaRPr lang="en-US" sz="3200" dirty="0" smtClean="0"/>
          </a:p>
          <a:p>
            <a:pPr algn="l" rtl="0">
              <a:lnSpc>
                <a:spcPct val="170000"/>
              </a:lnSpc>
            </a:pPr>
            <a:endParaRPr lang="en-US" sz="3200" dirty="0" smtClean="0"/>
          </a:p>
          <a:p>
            <a:pPr algn="l" rtl="0">
              <a:lnSpc>
                <a:spcPct val="170000"/>
              </a:lnSpc>
            </a:pPr>
            <a:r>
              <a:rPr lang="en-US" sz="3200" dirty="0" smtClean="0"/>
              <a:t>Although </a:t>
            </a:r>
            <a:r>
              <a:rPr lang="en-US" sz="3200" dirty="0"/>
              <a:t>horses are considered discriminating eaters in comparison to cattle, they will occasionally pick up pieces of metal while eating. 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6" y="2813200"/>
            <a:ext cx="2584940" cy="22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7923" y="114300"/>
            <a:ext cx="12010292" cy="6629400"/>
          </a:xfrm>
        </p:spPr>
        <p:txBody>
          <a:bodyPr/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PHARYNGITIS</a:t>
            </a:r>
          </a:p>
          <a:p>
            <a:pPr marL="0" indent="0" algn="l" rtl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just" rtl="0"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dirty="0" smtClean="0"/>
              <a:t>Pharyngitis </a:t>
            </a:r>
            <a:r>
              <a:rPr lang="en-US" sz="3200" dirty="0"/>
              <a:t>is </a:t>
            </a:r>
            <a:r>
              <a:rPr lang="en-US" sz="3200" dirty="0">
                <a:solidFill>
                  <a:srgbClr val="C00000"/>
                </a:solidFill>
              </a:rPr>
              <a:t>inflammation of the pharynx </a:t>
            </a:r>
            <a:r>
              <a:rPr lang="en-US" sz="3200" dirty="0"/>
              <a:t>and is characterized clinically by </a:t>
            </a:r>
            <a:r>
              <a:rPr lang="en-US" sz="3200" dirty="0">
                <a:solidFill>
                  <a:srgbClr val="C00000"/>
                </a:solidFill>
              </a:rPr>
              <a:t>coughing, painful swallowing, and a variable appetite</a:t>
            </a:r>
            <a:r>
              <a:rPr lang="en-US" sz="3200" dirty="0"/>
              <a:t>. </a:t>
            </a:r>
            <a:endParaRPr lang="en-US" sz="3200" dirty="0" smtClean="0"/>
          </a:p>
          <a:p>
            <a:pPr algn="just" rtl="0"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Regurgitation</a:t>
            </a:r>
            <a:r>
              <a:rPr lang="en-US" sz="3200" dirty="0" smtClean="0"/>
              <a:t> </a:t>
            </a:r>
            <a:r>
              <a:rPr lang="en-US" sz="3200" dirty="0"/>
              <a:t>through the </a:t>
            </a:r>
            <a:r>
              <a:rPr lang="en-US" sz="3200" dirty="0">
                <a:solidFill>
                  <a:srgbClr val="C00000"/>
                </a:solidFill>
              </a:rPr>
              <a:t>nostrils and drooling of saliva </a:t>
            </a:r>
            <a:r>
              <a:rPr lang="en-US" sz="3200" dirty="0"/>
              <a:t>may occur in severe cases.</a:t>
            </a:r>
          </a:p>
          <a:p>
            <a:pPr algn="l" rtl="0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79" y="3579262"/>
            <a:ext cx="4931591" cy="32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4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1885" y="246184"/>
            <a:ext cx="11975123" cy="648872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70000"/>
              </a:lnSpc>
            </a:pPr>
            <a:r>
              <a:rPr lang="en-US" dirty="0">
                <a:solidFill>
                  <a:srgbClr val="C00000"/>
                </a:solidFill>
              </a:rPr>
              <a:t>Tissue Swellings Cattle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/>
              <a:t>• Retropharyngeal lymphadenopathy or abscess caused by tuberculosis, </a:t>
            </a:r>
            <a:r>
              <a:rPr lang="en-US" dirty="0" err="1"/>
              <a:t>actinobacillosis</a:t>
            </a:r>
            <a:r>
              <a:rPr lang="en-US" dirty="0"/>
              <a:t>, or bovine viral </a:t>
            </a:r>
            <a:r>
              <a:rPr lang="en-US" dirty="0" smtClean="0"/>
              <a:t>leucosis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>
                <a:solidFill>
                  <a:srgbClr val="C00000"/>
                </a:solidFill>
              </a:rPr>
              <a:t>Fibrous or mucoid polyps </a:t>
            </a:r>
            <a:r>
              <a:rPr lang="en-US" dirty="0" smtClean="0"/>
              <a:t>are usually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pedunculated because of traction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during swallowing and can cause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 intermittent obstruction of air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and food intake. </a:t>
            </a:r>
          </a:p>
          <a:p>
            <a:pPr marL="0" indent="0" algn="l" rtl="0">
              <a:lnSpc>
                <a:spcPct val="170000"/>
              </a:lnSpc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5" y="1866064"/>
            <a:ext cx="4994032" cy="47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3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7923" y="96714"/>
            <a:ext cx="12036669" cy="665577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70000"/>
              </a:lnSpc>
              <a:buNone/>
            </a:pPr>
            <a:r>
              <a:rPr lang="en-US" sz="5100" u="sng" dirty="0" smtClean="0">
                <a:solidFill>
                  <a:srgbClr val="FF0000"/>
                </a:solidFill>
              </a:rPr>
              <a:t>Horses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• Retropharyngeal lymph node hyperplasia and lymphoid granulomas as part of pharyngeal lymphoid hyperplasia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• Retropharyngeal abscess and cellulitis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• Retropharyngeal lymphadenitis 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caused by strangles 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34" y="2321163"/>
            <a:ext cx="6216259" cy="41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23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546" y="0"/>
            <a:ext cx="12001500" cy="685800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• Pharyngeal cysts in the </a:t>
            </a:r>
            <a:r>
              <a:rPr lang="en-US" dirty="0" err="1" smtClean="0"/>
              <a:t>subepiglottic</a:t>
            </a:r>
            <a:r>
              <a:rPr lang="en-US" dirty="0" smtClean="0"/>
              <a:t> area of the pharynx, probably of </a:t>
            </a:r>
            <a:r>
              <a:rPr lang="en-US" dirty="0" err="1" smtClean="0">
                <a:solidFill>
                  <a:srgbClr val="FF0000"/>
                </a:solidFill>
              </a:rPr>
              <a:t>thyroglossal</a:t>
            </a:r>
            <a:r>
              <a:rPr lang="en-US" dirty="0" smtClean="0">
                <a:solidFill>
                  <a:srgbClr val="FF0000"/>
                </a:solidFill>
              </a:rPr>
              <a:t> duct origin</a:t>
            </a:r>
            <a:r>
              <a:rPr lang="en-US" dirty="0" smtClean="0"/>
              <a:t>, and fibroma; also similar cysts on the soft palate and pharyngeal dorsum, the latter probably being remnants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 of the </a:t>
            </a:r>
            <a:r>
              <a:rPr lang="en-US" dirty="0" err="1" smtClean="0"/>
              <a:t>craniopharyngeal</a:t>
            </a:r>
            <a:r>
              <a:rPr lang="en-US" dirty="0" smtClean="0"/>
              <a:t> ducts .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• </a:t>
            </a:r>
            <a:r>
              <a:rPr lang="en-US" dirty="0" err="1" smtClean="0"/>
              <a:t>Dermoid</a:t>
            </a:r>
            <a:r>
              <a:rPr lang="en-US" dirty="0" smtClean="0"/>
              <a:t> cysts and </a:t>
            </a:r>
            <a:r>
              <a:rPr lang="en-US" dirty="0" err="1" smtClean="0"/>
              <a:t>goitrous</a:t>
            </a:r>
            <a:r>
              <a:rPr lang="en-US" dirty="0" smtClean="0"/>
              <a:t> thyroid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62" y="1392481"/>
            <a:ext cx="5046785" cy="379970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9" y="3864179"/>
            <a:ext cx="3771166" cy="27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1885" y="307731"/>
            <a:ext cx="11904784" cy="6471138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PATHOGENESIS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l" rtl="0">
              <a:lnSpc>
                <a:spcPct val="200000"/>
              </a:lnSpc>
              <a:buNone/>
            </a:pPr>
            <a:endParaRPr lang="en-US" dirty="0"/>
          </a:p>
          <a:p>
            <a:pPr algn="l" rtl="0">
              <a:lnSpc>
                <a:spcPct val="200000"/>
              </a:lnSpc>
            </a:pPr>
            <a:r>
              <a:rPr lang="en-US" dirty="0"/>
              <a:t>Reduction in caliber of the pharyngeal lumen interferes with swallowing and respiration. </a:t>
            </a:r>
          </a:p>
          <a:p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29" y="3076940"/>
            <a:ext cx="5189294" cy="50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" y="87922"/>
            <a:ext cx="11957538" cy="6699739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6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CLINICAL FINDINGS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0" algn="l" rtl="0">
              <a:lnSpc>
                <a:spcPct val="160000"/>
              </a:lnSpc>
            </a:pPr>
            <a:r>
              <a:rPr lang="en-US" sz="3200" dirty="0"/>
              <a:t>There is </a:t>
            </a:r>
            <a:r>
              <a:rPr lang="en-US" sz="3200" dirty="0">
                <a:solidFill>
                  <a:srgbClr val="0070C0"/>
                </a:solidFill>
              </a:rPr>
              <a:t>difficulty in swallowing </a:t>
            </a:r>
            <a:r>
              <a:rPr lang="en-US" sz="3200" dirty="0"/>
              <a:t>and animals can be hungry enough to eat.</a:t>
            </a:r>
          </a:p>
          <a:p>
            <a:pPr lvl="0" algn="l" rtl="0">
              <a:lnSpc>
                <a:spcPct val="160000"/>
              </a:lnSpc>
            </a:pPr>
            <a:r>
              <a:rPr lang="en-US" sz="3200" dirty="0"/>
              <a:t> Swallow is difficult and the food is coughed up through the mouth.</a:t>
            </a:r>
          </a:p>
          <a:p>
            <a:pPr lvl="0" algn="l" rtl="0">
              <a:lnSpc>
                <a:spcPct val="160000"/>
              </a:lnSpc>
            </a:pPr>
            <a:r>
              <a:rPr lang="en-US" sz="3200" dirty="0"/>
              <a:t> </a:t>
            </a:r>
            <a:r>
              <a:rPr lang="en-US" sz="3200" b="1" dirty="0"/>
              <a:t>Drinking is usually managed successfully. </a:t>
            </a:r>
          </a:p>
          <a:p>
            <a:pPr lvl="0" algn="l" rtl="0">
              <a:lnSpc>
                <a:spcPct val="160000"/>
              </a:lnSpc>
            </a:pPr>
            <a:r>
              <a:rPr lang="en-US" sz="3200" dirty="0"/>
              <a:t>There is no dilatation of the esophagus. </a:t>
            </a:r>
          </a:p>
          <a:p>
            <a:pPr lvl="0" algn="l" rtl="0">
              <a:lnSpc>
                <a:spcPct val="160000"/>
              </a:lnSpc>
            </a:pPr>
            <a:r>
              <a:rPr lang="en-US" sz="3200" dirty="0"/>
              <a:t>An obvious sign is a snoring inspiration, often loud enough to be heard some yards away.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4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1" y="79131"/>
            <a:ext cx="11975122" cy="6699738"/>
          </a:xfrm>
        </p:spPr>
        <p:txBody>
          <a:bodyPr>
            <a:normAutofit/>
          </a:bodyPr>
          <a:lstStyle/>
          <a:p>
            <a:pPr lvl="0" algn="l" rtl="0">
              <a:lnSpc>
                <a:spcPct val="16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The inspiration is prolonged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70C0"/>
                </a:solidFill>
              </a:rPr>
              <a:t>accompanied by marked abdominal effort. </a:t>
            </a:r>
          </a:p>
          <a:p>
            <a:pPr lvl="0" algn="l" rtl="0">
              <a:lnSpc>
                <a:spcPct val="160000"/>
              </a:lnSpc>
            </a:pPr>
            <a:r>
              <a:rPr lang="en-US" sz="3200" dirty="0" smtClean="0"/>
              <a:t>Auscultation over the pharynx reveals loud </a:t>
            </a:r>
            <a:r>
              <a:rPr lang="en-US" sz="3200" dirty="0" smtClean="0">
                <a:solidFill>
                  <a:srgbClr val="0070C0"/>
                </a:solidFill>
              </a:rPr>
              <a:t>inspiratory </a:t>
            </a:r>
            <a:r>
              <a:rPr lang="en-US" sz="3200" dirty="0" err="1" smtClean="0">
                <a:solidFill>
                  <a:srgbClr val="0070C0"/>
                </a:solidFill>
              </a:rPr>
              <a:t>stertor</a:t>
            </a:r>
            <a:r>
              <a:rPr lang="en-US" sz="3200" dirty="0" smtClean="0">
                <a:solidFill>
                  <a:srgbClr val="0070C0"/>
                </a:solidFill>
              </a:rPr>
              <a:t>. </a:t>
            </a:r>
          </a:p>
          <a:p>
            <a:pPr lvl="0" algn="l" rtl="0">
              <a:lnSpc>
                <a:spcPct val="160000"/>
              </a:lnSpc>
            </a:pPr>
            <a:r>
              <a:rPr lang="en-US" sz="3200" dirty="0" smtClean="0"/>
              <a:t>Manual examination of the pharynx can reveal the nature of the lesion, but an examination with a </a:t>
            </a:r>
            <a:r>
              <a:rPr lang="en-US" sz="3200" dirty="0" err="1" smtClean="0"/>
              <a:t>fiberoptic</a:t>
            </a:r>
            <a:r>
              <a:rPr lang="en-US" sz="3200" dirty="0" smtClean="0"/>
              <a:t> endoscope is likely to be much more informative.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5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8262" y="149469"/>
            <a:ext cx="11904784" cy="6620608"/>
          </a:xfrm>
        </p:spPr>
        <p:txBody>
          <a:bodyPr>
            <a:normAutofit/>
          </a:bodyPr>
          <a:lstStyle/>
          <a:p>
            <a:pPr lvl="0" algn="l" rtl="0">
              <a:lnSpc>
                <a:spcPct val="160000"/>
              </a:lnSpc>
            </a:pPr>
            <a:r>
              <a:rPr lang="en-US" sz="3200" dirty="0">
                <a:solidFill>
                  <a:srgbClr val="0070C0"/>
                </a:solidFill>
              </a:rPr>
              <a:t>Rupture of abscessed lymph nodes </a:t>
            </a:r>
            <a:r>
              <a:rPr lang="en-US" sz="3200" dirty="0"/>
              <a:t>can occur when a nasal tube is passed and can result in </a:t>
            </a:r>
            <a:r>
              <a:rPr lang="en-US" sz="3200" dirty="0">
                <a:solidFill>
                  <a:srgbClr val="0070C0"/>
                </a:solidFill>
              </a:rPr>
              <a:t>aspiration pneumonia</a:t>
            </a:r>
            <a:r>
              <a:rPr lang="en-US" sz="3200" dirty="0"/>
              <a:t>. </a:t>
            </a:r>
          </a:p>
          <a:p>
            <a:pPr lvl="0" algn="l" rtl="0">
              <a:lnSpc>
                <a:spcPct val="160000"/>
              </a:lnSpc>
            </a:pPr>
            <a:r>
              <a:rPr lang="en-US" sz="3200" dirty="0"/>
              <a:t>In horses with </a:t>
            </a:r>
            <a:r>
              <a:rPr lang="en-US" sz="3200" dirty="0">
                <a:solidFill>
                  <a:srgbClr val="0070C0"/>
                </a:solidFill>
              </a:rPr>
              <a:t>metallic foreign bodies </a:t>
            </a:r>
            <a:r>
              <a:rPr lang="en-US" sz="3200" dirty="0"/>
              <a:t>in the oral cavity or pharynx, the clinical findings include </a:t>
            </a:r>
            <a:r>
              <a:rPr lang="en-US" sz="3200" dirty="0">
                <a:solidFill>
                  <a:srgbClr val="0070C0"/>
                </a:solidFill>
              </a:rPr>
              <a:t>purulent nasal discharge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dysphagia, halitosis, changes in phonation, laceration of the tongue and </a:t>
            </a:r>
            <a:r>
              <a:rPr lang="en-US" sz="3200" dirty="0" err="1">
                <a:solidFill>
                  <a:srgbClr val="0070C0"/>
                </a:solidFill>
              </a:rPr>
              <a:t>stertorous</a:t>
            </a:r>
            <a:r>
              <a:rPr lang="en-US" sz="3200" dirty="0">
                <a:solidFill>
                  <a:srgbClr val="0070C0"/>
                </a:solidFill>
              </a:rPr>
              <a:t> breathing.</a:t>
            </a:r>
          </a:p>
        </p:txBody>
      </p:sp>
    </p:spTree>
    <p:extLst>
      <p:ext uri="{BB962C8B-B14F-4D97-AF65-F5344CB8AC3E}">
        <p14:creationId xmlns:p14="http://schemas.microsoft.com/office/powerpoint/2010/main" val="284689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316523"/>
            <a:ext cx="10515600" cy="5860440"/>
          </a:xfrm>
        </p:spPr>
        <p:txBody>
          <a:bodyPr/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NECROPSY FINDINGS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/>
            <a:endParaRPr lang="en-US" sz="3200" dirty="0"/>
          </a:p>
          <a:p>
            <a:pPr algn="l" rtl="0"/>
            <a:endParaRPr lang="en-US" sz="3200" dirty="0" smtClean="0"/>
          </a:p>
          <a:p>
            <a:pPr algn="l" rtl="0"/>
            <a:endParaRPr lang="en-US" sz="3200" dirty="0"/>
          </a:p>
          <a:p>
            <a:pPr algn="l" rtl="0"/>
            <a:r>
              <a:rPr lang="en-US" sz="3200" dirty="0">
                <a:solidFill>
                  <a:srgbClr val="0070C0"/>
                </a:solidFill>
              </a:rPr>
              <a:t>Death</a:t>
            </a:r>
            <a:r>
              <a:rPr lang="en-US" sz="3200" dirty="0"/>
              <a:t> occurs rarely and in fatal cases the physical lesion is apparent.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4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6715" y="70338"/>
            <a:ext cx="12019085" cy="6787662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DIFFERENTIAL DIAGNOSIS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l" rtl="0"/>
            <a:endParaRPr lang="en-US" sz="3600" dirty="0"/>
          </a:p>
          <a:p>
            <a:pPr algn="l" rtl="0"/>
            <a:endParaRPr lang="en-US" sz="3600" dirty="0" smtClean="0"/>
          </a:p>
          <a:p>
            <a:pPr algn="l" rtl="0"/>
            <a:endParaRPr lang="en-US" sz="3600" dirty="0"/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600" dirty="0"/>
              <a:t>• </a:t>
            </a:r>
            <a:r>
              <a:rPr lang="en-US" sz="3600" dirty="0">
                <a:solidFill>
                  <a:srgbClr val="0070C0"/>
                </a:solidFill>
              </a:rPr>
              <a:t>Signs of the primary disease can aid in the diagnosis in tuberculosis, </a:t>
            </a:r>
            <a:r>
              <a:rPr lang="en-US" sz="3600" dirty="0" err="1">
                <a:solidFill>
                  <a:srgbClr val="0070C0"/>
                </a:solidFill>
              </a:rPr>
              <a:t>actinobacillosis</a:t>
            </a:r>
            <a:r>
              <a:rPr lang="en-US" sz="3600" dirty="0">
                <a:solidFill>
                  <a:srgbClr val="0070C0"/>
                </a:solidFill>
              </a:rPr>
              <a:t>, and strangles.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0070C0"/>
                </a:solidFill>
              </a:rPr>
              <a:t>• Pharyngitis is accompanied by severe pain, systemic signs are common, and there is usually </a:t>
            </a:r>
            <a:r>
              <a:rPr lang="en-US" sz="3600" dirty="0" err="1">
                <a:solidFill>
                  <a:srgbClr val="0070C0"/>
                </a:solidFill>
              </a:rPr>
              <a:t>stertor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87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677" y="87922"/>
            <a:ext cx="11931161" cy="669973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 smtClean="0"/>
              <a:t>• It is of particular importance to differentiate between </a:t>
            </a:r>
            <a:r>
              <a:rPr lang="en-US" sz="3200" dirty="0" smtClean="0">
                <a:solidFill>
                  <a:srgbClr val="0070C0"/>
                </a:solidFill>
              </a:rPr>
              <a:t>obstruction and pharyngeal paralysis </a:t>
            </a:r>
            <a:r>
              <a:rPr lang="en-US" sz="3200" dirty="0" smtClean="0"/>
              <a:t>when </a:t>
            </a:r>
            <a:r>
              <a:rPr lang="en-US" sz="3200" b="1" dirty="0" smtClean="0">
                <a:solidFill>
                  <a:srgbClr val="0070C0"/>
                </a:solidFill>
              </a:rPr>
              <a:t>rabies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occurs in the area.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/>
              <a:t>-</a:t>
            </a:r>
            <a:r>
              <a:rPr lang="en-US" sz="3200" b="1" dirty="0" smtClean="0">
                <a:solidFill>
                  <a:srgbClr val="0070C0"/>
                </a:solidFill>
              </a:rPr>
              <a:t>Esophageal obstruction </a:t>
            </a:r>
            <a:r>
              <a:rPr lang="en-US" sz="3200" dirty="0" smtClean="0"/>
              <a:t>is also accompanied by the rejection of ingested food, but there is no respiratory distress. </a:t>
            </a:r>
          </a:p>
          <a:p>
            <a:pPr algn="l" rtl="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70C0"/>
                </a:solidFill>
              </a:rPr>
              <a:t>Laryngeal stenosis </a:t>
            </a:r>
            <a:r>
              <a:rPr lang="en-US" sz="3200" dirty="0" smtClean="0"/>
              <a:t>can cause a comparable </a:t>
            </a:r>
            <a:r>
              <a:rPr lang="en-US" sz="3200" dirty="0" err="1" smtClean="0"/>
              <a:t>stertor</a:t>
            </a:r>
            <a:r>
              <a:rPr lang="en-US" sz="3200" dirty="0" smtClean="0"/>
              <a:t>, but swallowing is not impeded. </a:t>
            </a:r>
          </a:p>
          <a:p>
            <a:pPr algn="l" rtl="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70C0"/>
                </a:solidFill>
              </a:rPr>
              <a:t>Nasal obstruction </a:t>
            </a:r>
            <a:r>
              <a:rPr lang="en-US" sz="3200" dirty="0" smtClean="0"/>
              <a:t>is manifested by noisy breathing, but the volume of breath from one or both nostrils is reduced and the respiratory noise is more wheezing than snoring.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 smtClean="0"/>
              <a:t>• Radiography is useful for the identification of </a:t>
            </a:r>
            <a:r>
              <a:rPr lang="en-US" sz="3200" dirty="0" smtClean="0">
                <a:solidFill>
                  <a:srgbClr val="0070C0"/>
                </a:solidFill>
              </a:rPr>
              <a:t>metallic foreign bodies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2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3431" y="290145"/>
            <a:ext cx="11895992" cy="6435969"/>
          </a:xfrm>
        </p:spPr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ETIOLOGY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sz="3200" dirty="0"/>
              <a:t>Pharyngitis in farm animals is usually </a:t>
            </a:r>
            <a:r>
              <a:rPr lang="en-US" sz="3200" dirty="0">
                <a:solidFill>
                  <a:srgbClr val="7030A0"/>
                </a:solidFill>
              </a:rPr>
              <a:t>traumatic</a:t>
            </a:r>
            <a:r>
              <a:rPr lang="en-US" sz="3200" dirty="0"/>
              <a:t>. </a:t>
            </a:r>
            <a:endParaRPr lang="en-US" sz="3200" dirty="0" smtClean="0"/>
          </a:p>
          <a:p>
            <a:pPr algn="l" rtl="0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</a:rPr>
              <a:t>Infectious </a:t>
            </a:r>
            <a:r>
              <a:rPr lang="en-US" sz="3200" dirty="0">
                <a:solidFill>
                  <a:srgbClr val="7030A0"/>
                </a:solidFill>
              </a:rPr>
              <a:t>pharyngitis </a:t>
            </a:r>
            <a:r>
              <a:rPr lang="en-US" sz="3200" dirty="0"/>
              <a:t>is often part of a syndrome with other more obvious signs.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61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677" y="114300"/>
            <a:ext cx="11904785" cy="6646985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</a:rPr>
              <a:t>TREATMENT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3600" dirty="0"/>
          </a:p>
          <a:p>
            <a:pPr algn="l" rtl="0"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</a:rPr>
              <a:t>Removal of a foreign body </a:t>
            </a:r>
            <a:r>
              <a:rPr lang="en-US" sz="3600" dirty="0"/>
              <a:t>can be accomplished through the mouth. </a:t>
            </a:r>
            <a:endParaRPr lang="en-US" sz="3600" dirty="0" smtClean="0"/>
          </a:p>
          <a:p>
            <a:pPr algn="l" rtl="0">
              <a:lnSpc>
                <a:spcPct val="150000"/>
              </a:lnSpc>
            </a:pPr>
            <a:r>
              <a:rPr lang="en-US" sz="3600" dirty="0" smtClean="0"/>
              <a:t>Treatment </a:t>
            </a:r>
            <a:r>
              <a:rPr lang="en-US" sz="3600" dirty="0"/>
              <a:t>of </a:t>
            </a:r>
            <a:r>
              <a:rPr lang="en-US" sz="3600" dirty="0" err="1">
                <a:solidFill>
                  <a:srgbClr val="00B050"/>
                </a:solidFill>
              </a:rPr>
              <a:t>actinobacillary</a:t>
            </a:r>
            <a:r>
              <a:rPr lang="en-US" sz="3600" dirty="0">
                <a:solidFill>
                  <a:srgbClr val="00B050"/>
                </a:solidFill>
              </a:rPr>
              <a:t> lymphadenitis </a:t>
            </a:r>
            <a:r>
              <a:rPr lang="en-US" sz="3600" dirty="0"/>
              <a:t>with </a:t>
            </a:r>
            <a:r>
              <a:rPr lang="en-US" sz="3600" dirty="0">
                <a:solidFill>
                  <a:srgbClr val="00B050"/>
                </a:solidFill>
              </a:rPr>
              <a:t>iodides</a:t>
            </a:r>
            <a:r>
              <a:rPr lang="en-US" sz="3600" dirty="0"/>
              <a:t> is usually successful and some </a:t>
            </a:r>
            <a:r>
              <a:rPr lang="en-US" sz="3600" dirty="0">
                <a:solidFill>
                  <a:srgbClr val="00B050"/>
                </a:solidFill>
              </a:rPr>
              <a:t>reduction in size </a:t>
            </a:r>
            <a:r>
              <a:rPr lang="en-US" sz="3600" dirty="0"/>
              <a:t>often occurs in </a:t>
            </a:r>
            <a:r>
              <a:rPr lang="en-US" sz="3600" dirty="0">
                <a:solidFill>
                  <a:srgbClr val="00B050"/>
                </a:solidFill>
              </a:rPr>
              <a:t>tuberculous enlargement of the glands</a:t>
            </a:r>
            <a:r>
              <a:rPr lang="en-US" sz="3600" dirty="0"/>
              <a:t>, but complete recovery is unlikely to occur. </a:t>
            </a:r>
            <a:endParaRPr lang="en-US" sz="3600" dirty="0" smtClean="0"/>
          </a:p>
          <a:p>
            <a:pPr algn="l" rtl="0">
              <a:lnSpc>
                <a:spcPct val="150000"/>
              </a:lnSpc>
            </a:pPr>
            <a:r>
              <a:rPr lang="en-US" sz="3600" dirty="0" smtClean="0"/>
              <a:t>Parenteral </a:t>
            </a:r>
            <a:r>
              <a:rPr lang="en-US" sz="3600" dirty="0"/>
              <a:t>treatment of </a:t>
            </a:r>
            <a:r>
              <a:rPr lang="en-US" sz="3600" dirty="0">
                <a:solidFill>
                  <a:srgbClr val="00B050"/>
                </a:solidFill>
              </a:rPr>
              <a:t>strangles abscesses </a:t>
            </a:r>
            <a:r>
              <a:rPr lang="en-US" sz="3600" dirty="0"/>
              <a:t>with </a:t>
            </a:r>
            <a:r>
              <a:rPr lang="en-US" sz="3600" b="1" dirty="0">
                <a:solidFill>
                  <a:srgbClr val="00B050"/>
                </a:solidFill>
              </a:rPr>
              <a:t>penicillin</a:t>
            </a:r>
            <a:r>
              <a:rPr lang="en-US" sz="3600" dirty="0"/>
              <a:t> can affect a cure. </a:t>
            </a:r>
            <a:endParaRPr lang="en-US" sz="3600" dirty="0" smtClean="0"/>
          </a:p>
          <a:p>
            <a:pPr algn="l" rtl="0">
              <a:lnSpc>
                <a:spcPct val="150000"/>
              </a:lnSpc>
            </a:pPr>
            <a:r>
              <a:rPr lang="en-US" sz="3600" dirty="0" smtClean="0">
                <a:solidFill>
                  <a:srgbClr val="00B050"/>
                </a:solidFill>
              </a:rPr>
              <a:t>Surgical </a:t>
            </a:r>
            <a:r>
              <a:rPr lang="en-US" sz="3600" dirty="0">
                <a:solidFill>
                  <a:srgbClr val="00B050"/>
                </a:solidFill>
              </a:rPr>
              <a:t>treatment </a:t>
            </a:r>
            <a:r>
              <a:rPr lang="en-US" sz="3600" dirty="0"/>
              <a:t>has been highly successful in cases caused by medial retropharyngeal abscess.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87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3093" y="184638"/>
            <a:ext cx="11975122" cy="656785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PHARYNGEAL PARALYSIS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600" b="1" dirty="0">
              <a:solidFill>
                <a:srgbClr val="FF0000"/>
              </a:solidFill>
            </a:endParaRPr>
          </a:p>
          <a:p>
            <a:pPr algn="l" rtl="0">
              <a:lnSpc>
                <a:spcPct val="20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 algn="l" rtl="0">
              <a:lnSpc>
                <a:spcPct val="200000"/>
              </a:lnSpc>
            </a:pPr>
            <a:r>
              <a:rPr lang="en-US" dirty="0"/>
              <a:t>Pharyngeal paralysis is manifested by inability to swallow and an absence of signs of pain and respiratory obstruction. </a:t>
            </a:r>
          </a:p>
          <a:p>
            <a:pPr algn="l" rtl="0"/>
            <a:r>
              <a:rPr lang="en-US" b="1" dirty="0"/>
              <a:t> 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9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9131" y="184638"/>
            <a:ext cx="11957538" cy="6515100"/>
          </a:xfrm>
        </p:spPr>
        <p:txBody>
          <a:bodyPr>
            <a:normAutofit/>
          </a:bodyPr>
          <a:lstStyle/>
          <a:p>
            <a:pPr algn="l" rtl="0"/>
            <a:r>
              <a:rPr lang="en-US" sz="4800" b="1" dirty="0" smtClean="0">
                <a:solidFill>
                  <a:srgbClr val="FF0000"/>
                </a:solidFill>
              </a:rPr>
              <a:t>ETIOLOGY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Pharyngeal paralysis occurs sporadically, </a:t>
            </a:r>
            <a:r>
              <a:rPr lang="en-US" dirty="0" smtClean="0"/>
              <a:t>caused by </a:t>
            </a:r>
            <a:r>
              <a:rPr lang="en-US" dirty="0" smtClean="0">
                <a:solidFill>
                  <a:srgbClr val="FF0000"/>
                </a:solidFill>
              </a:rPr>
              <a:t>peripheral nerve injury, and in some </a:t>
            </a:r>
            <a:r>
              <a:rPr lang="en-US" dirty="0" err="1" smtClean="0">
                <a:solidFill>
                  <a:srgbClr val="FF0000"/>
                </a:solidFill>
              </a:rPr>
              <a:t>encephalitides</a:t>
            </a:r>
            <a:r>
              <a:rPr lang="en-US" dirty="0" smtClean="0">
                <a:solidFill>
                  <a:srgbClr val="FF0000"/>
                </a:solidFill>
              </a:rPr>
              <a:t> with central lesions. Peripheral Nerve Injury 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Guttural pouch infections in horses 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Trauma to the throat region Secondary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to Specific Diseases 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Rabies</a:t>
            </a:r>
            <a:r>
              <a:rPr lang="en-US" dirty="0" smtClean="0"/>
              <a:t> and other </a:t>
            </a:r>
            <a:r>
              <a:rPr lang="en-US" dirty="0" err="1" smtClean="0"/>
              <a:t>encephalitides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Botulism</a:t>
            </a: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African horse sickness </a:t>
            </a:r>
          </a:p>
          <a:p>
            <a:pPr marL="0" indent="0" algn="l" rtl="0">
              <a:buNone/>
            </a:pPr>
            <a:r>
              <a:rPr lang="en-US" dirty="0" smtClean="0"/>
              <a:t>• As an </a:t>
            </a:r>
            <a:r>
              <a:rPr lang="en-US" dirty="0" smtClean="0">
                <a:solidFill>
                  <a:srgbClr val="FF0000"/>
                </a:solidFill>
              </a:rPr>
              <a:t>idiopathic disease in neonatal foals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46" y="2694842"/>
            <a:ext cx="4454769" cy="36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3092" y="87922"/>
            <a:ext cx="11992708" cy="664698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Physical </a:t>
            </a:r>
            <a:r>
              <a:rPr lang="en-US" b="1" dirty="0" smtClean="0">
                <a:solidFill>
                  <a:srgbClr val="7030A0"/>
                </a:solidFill>
              </a:rPr>
              <a:t>Causes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/>
              <a:t>• </a:t>
            </a:r>
            <a:r>
              <a:rPr lang="en-US" sz="3200" dirty="0">
                <a:solidFill>
                  <a:srgbClr val="C00000"/>
                </a:solidFill>
              </a:rPr>
              <a:t>Injury while giving oral treatment </a:t>
            </a:r>
            <a:r>
              <a:rPr lang="en-US" sz="3200" dirty="0"/>
              <a:t>with balling or drenching gun or following endotracheal intubation.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/>
              <a:t>• </a:t>
            </a:r>
            <a:r>
              <a:rPr lang="en-US" sz="3200" dirty="0">
                <a:solidFill>
                  <a:srgbClr val="C00000"/>
                </a:solidFill>
              </a:rPr>
              <a:t>Administration of a reticular magnet</a:t>
            </a:r>
            <a:r>
              <a:rPr lang="en-US" sz="3200" dirty="0"/>
              <a:t>, resulting in a retropharyngeal abscess.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/>
              <a:t>• </a:t>
            </a:r>
            <a:r>
              <a:rPr lang="en-US" sz="3200" dirty="0">
                <a:solidFill>
                  <a:srgbClr val="C00000"/>
                </a:solidFill>
              </a:rPr>
              <a:t>Accidental administration or ingestion of irritant or hot or cold substances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/>
              <a:t>• </a:t>
            </a:r>
            <a:r>
              <a:rPr lang="en-US" sz="3200" dirty="0">
                <a:solidFill>
                  <a:srgbClr val="C00000"/>
                </a:solidFill>
              </a:rPr>
              <a:t>Foreign bodies</a:t>
            </a:r>
            <a:r>
              <a:rPr lang="en-US" sz="3200" dirty="0"/>
              <a:t>, including grass and cereal awns, wire, bones, and gelatin capsules lodged in the pharynx or </a:t>
            </a:r>
            <a:r>
              <a:rPr lang="en-US" sz="3200" dirty="0" err="1"/>
              <a:t>suprapharyngeal</a:t>
            </a:r>
            <a:r>
              <a:rPr lang="en-US" sz="3200" dirty="0"/>
              <a:t> diverticulum of pigs. </a:t>
            </a:r>
            <a:endParaRPr lang="en-US" sz="3200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4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337" y="149468"/>
            <a:ext cx="12010293" cy="6646985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3800" b="1" dirty="0" smtClean="0">
                <a:solidFill>
                  <a:srgbClr val="C00000"/>
                </a:solidFill>
              </a:rPr>
              <a:t>Infectious </a:t>
            </a:r>
            <a:r>
              <a:rPr lang="en-US" sz="3800" b="1" u="sng" dirty="0" smtClean="0">
                <a:solidFill>
                  <a:srgbClr val="C00000"/>
                </a:solidFill>
              </a:rPr>
              <a:t>Causes Cattle </a:t>
            </a:r>
          </a:p>
          <a:p>
            <a:pPr algn="l" rtl="0"/>
            <a:endParaRPr lang="en-US" b="1" dirty="0" smtClean="0">
              <a:solidFill>
                <a:srgbClr val="7030A0"/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/>
              <a:t>• </a:t>
            </a:r>
            <a:r>
              <a:rPr lang="en-US" sz="3200" dirty="0" smtClean="0"/>
              <a:t>Oral </a:t>
            </a:r>
            <a:r>
              <a:rPr lang="en-US" sz="3200" dirty="0" err="1" smtClean="0">
                <a:solidFill>
                  <a:srgbClr val="0070C0"/>
                </a:solidFill>
              </a:rPr>
              <a:t>necrobacillosis</a:t>
            </a:r>
            <a:r>
              <a:rPr lang="en-US" sz="3200" dirty="0" smtClean="0">
                <a:solidFill>
                  <a:srgbClr val="0070C0"/>
                </a:solidFill>
              </a:rPr>
              <a:t> and </a:t>
            </a:r>
            <a:r>
              <a:rPr lang="en-US" sz="3200" dirty="0" err="1" smtClean="0">
                <a:solidFill>
                  <a:srgbClr val="0070C0"/>
                </a:solidFill>
              </a:rPr>
              <a:t>actinobacillosis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as a granuloma rather than the more usual lymphadenitis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 smtClean="0"/>
              <a:t>• </a:t>
            </a:r>
            <a:r>
              <a:rPr lang="en-US" sz="3200" dirty="0" smtClean="0">
                <a:solidFill>
                  <a:srgbClr val="0070C0"/>
                </a:solidFill>
              </a:rPr>
              <a:t>Infectious bovine </a:t>
            </a:r>
            <a:r>
              <a:rPr lang="en-US" sz="3200" dirty="0" err="1" smtClean="0">
                <a:solidFill>
                  <a:srgbClr val="0070C0"/>
                </a:solidFill>
              </a:rPr>
              <a:t>rhinotracheitis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 smtClean="0"/>
              <a:t>• </a:t>
            </a:r>
            <a:r>
              <a:rPr lang="en-US" sz="3200" dirty="0" err="1" smtClean="0">
                <a:solidFill>
                  <a:srgbClr val="0070C0"/>
                </a:solidFill>
              </a:rPr>
              <a:t>Intermandibular</a:t>
            </a:r>
            <a:r>
              <a:rPr lang="en-US" sz="3200" dirty="0" smtClean="0">
                <a:solidFill>
                  <a:srgbClr val="0070C0"/>
                </a:solidFill>
              </a:rPr>
              <a:t> cellulitis </a:t>
            </a:r>
            <a:r>
              <a:rPr lang="en-US" sz="3200" dirty="0" smtClean="0"/>
              <a:t>is a severe, often fatal.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 smtClean="0"/>
              <a:t>• As part of </a:t>
            </a:r>
            <a:r>
              <a:rPr lang="en-US" sz="3200" dirty="0" smtClean="0">
                <a:solidFill>
                  <a:srgbClr val="0070C0"/>
                </a:solidFill>
              </a:rPr>
              <a:t>strangles or anthrax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 smtClean="0"/>
              <a:t>• </a:t>
            </a:r>
            <a:r>
              <a:rPr lang="en-US" sz="3200" dirty="0" smtClean="0">
                <a:solidFill>
                  <a:srgbClr val="0070C0"/>
                </a:solidFill>
              </a:rPr>
              <a:t>Viral infections of the upper respiratory tract</a:t>
            </a:r>
            <a:r>
              <a:rPr lang="en-US" sz="3200" dirty="0" smtClean="0"/>
              <a:t>,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200" dirty="0" smtClean="0"/>
              <a:t>• </a:t>
            </a:r>
            <a:r>
              <a:rPr lang="en-US" sz="3200" dirty="0" smtClean="0">
                <a:solidFill>
                  <a:srgbClr val="0070C0"/>
                </a:solidFill>
              </a:rPr>
              <a:t>Chronic follicular pharyngitis </a:t>
            </a:r>
            <a:r>
              <a:rPr lang="en-US" sz="3200" dirty="0" smtClean="0"/>
              <a:t>with hyperplasia of lymphoid tissue in pharyngeal mucosa giving it a granular, nodular appearance with whitish tips on the lymphoid follicles.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7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6715" y="105508"/>
            <a:ext cx="12010293" cy="668215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PATHOGENESIS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3200" dirty="0"/>
              <a:t>Inflammation of the pharynx is </a:t>
            </a:r>
            <a:r>
              <a:rPr lang="en-US" sz="3200" dirty="0">
                <a:solidFill>
                  <a:srgbClr val="7030A0"/>
                </a:solidFill>
              </a:rPr>
              <a:t>painful swallowing and disinclination to eat</a:t>
            </a:r>
            <a:r>
              <a:rPr lang="en-US" sz="3200" dirty="0"/>
              <a:t>. If the </a:t>
            </a:r>
            <a:r>
              <a:rPr lang="en-US" sz="3200" dirty="0">
                <a:solidFill>
                  <a:srgbClr val="7030A0"/>
                </a:solidFill>
              </a:rPr>
              <a:t>swelling of the mucosa and wall is severe</a:t>
            </a:r>
            <a:r>
              <a:rPr lang="en-US" sz="3200" dirty="0"/>
              <a:t>, there may be virtual </a:t>
            </a:r>
            <a:r>
              <a:rPr lang="en-US" sz="3200" dirty="0">
                <a:solidFill>
                  <a:srgbClr val="7030A0"/>
                </a:solidFill>
              </a:rPr>
              <a:t>obstruction of the pharynx</a:t>
            </a:r>
            <a:r>
              <a:rPr lang="en-US" sz="3200" dirty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/>
              <a:t>This is especially so if the </a:t>
            </a:r>
            <a:r>
              <a:rPr lang="en-US" sz="3200" dirty="0">
                <a:solidFill>
                  <a:srgbClr val="7030A0"/>
                </a:solidFill>
              </a:rPr>
              <a:t>retropharyngeal lymph node is enlarged, </a:t>
            </a:r>
          </a:p>
          <a:p>
            <a:pPr algn="l" rtl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2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677" y="184638"/>
            <a:ext cx="11913577" cy="6471139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3200" dirty="0" smtClean="0"/>
              <a:t>In balling-gun–induced trauma of feedlot cattle cause </a:t>
            </a:r>
            <a:r>
              <a:rPr lang="en-US" sz="3200" dirty="0" err="1" smtClean="0">
                <a:solidFill>
                  <a:srgbClr val="7030A0"/>
                </a:solidFill>
              </a:rPr>
              <a:t>periesophageal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diverticulations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with </a:t>
            </a:r>
            <a:r>
              <a:rPr lang="en-US" sz="3200" dirty="0" smtClean="0">
                <a:solidFill>
                  <a:srgbClr val="7030A0"/>
                </a:solidFill>
              </a:rPr>
              <a:t>accumulations of ruminal </a:t>
            </a:r>
            <a:r>
              <a:rPr lang="en-US" sz="3200" dirty="0" err="1" smtClean="0">
                <a:solidFill>
                  <a:srgbClr val="7030A0"/>
                </a:solidFill>
              </a:rPr>
              <a:t>ingesta</a:t>
            </a:r>
            <a:r>
              <a:rPr lang="en-US" sz="3200" dirty="0" smtClean="0">
                <a:solidFill>
                  <a:srgbClr val="7030A0"/>
                </a:solidFill>
              </a:rPr>
              <a:t> and cellulitis</a:t>
            </a:r>
            <a:r>
              <a:rPr lang="en-US" sz="3200" dirty="0" smtClean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 smtClean="0"/>
              <a:t>Improper </a:t>
            </a:r>
            <a:r>
              <a:rPr lang="en-US" sz="3200" dirty="0" smtClean="0">
                <a:solidFill>
                  <a:srgbClr val="7030A0"/>
                </a:solidFill>
              </a:rPr>
              <a:t>administration of a magnet </a:t>
            </a:r>
            <a:r>
              <a:rPr lang="en-US" sz="3200" dirty="0" smtClean="0"/>
              <a:t>to a mature cow can result in a </a:t>
            </a:r>
            <a:r>
              <a:rPr lang="en-US" sz="3200" dirty="0" smtClean="0">
                <a:solidFill>
                  <a:srgbClr val="7030A0"/>
                </a:solidFill>
              </a:rPr>
              <a:t>retropharyngeal abscess</a:t>
            </a:r>
            <a:r>
              <a:rPr lang="en-US" sz="3200" dirty="0" smtClean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</a:rPr>
              <a:t>Pharyngeal lymphoid hyperplasia </a:t>
            </a:r>
            <a:r>
              <a:rPr lang="en-US" sz="3200" dirty="0" smtClean="0"/>
              <a:t>in horses can be graded into four grades (I–IV) of severity based on </a:t>
            </a:r>
            <a:r>
              <a:rPr lang="en-US" sz="3200" dirty="0" smtClean="0">
                <a:solidFill>
                  <a:srgbClr val="7030A0"/>
                </a:solidFill>
              </a:rPr>
              <a:t>the size of the lymphoid follicles </a:t>
            </a:r>
            <a:r>
              <a:rPr lang="en-US" sz="3200" dirty="0" smtClean="0"/>
              <a:t>and their distribution over the pharyngeal wall.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4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546" y="114300"/>
            <a:ext cx="12063046" cy="6532685"/>
          </a:xfrm>
        </p:spPr>
        <p:txBody>
          <a:bodyPr>
            <a:noAutofit/>
          </a:bodyPr>
          <a:lstStyle/>
          <a:p>
            <a:pPr algn="l" rtl="0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CLINICAL FINDINGS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algn="l" rtl="0">
              <a:lnSpc>
                <a:spcPct val="200000"/>
              </a:lnSpc>
            </a:pPr>
            <a:r>
              <a:rPr lang="en-US" sz="3200" dirty="0"/>
              <a:t>The animal may </a:t>
            </a:r>
            <a:r>
              <a:rPr lang="en-US" sz="3200" b="1" dirty="0">
                <a:solidFill>
                  <a:schemeClr val="accent2"/>
                </a:solidFill>
              </a:rPr>
              <a:t>refuse to eat or drink </a:t>
            </a:r>
            <a:r>
              <a:rPr lang="en-US" sz="3200" dirty="0"/>
              <a:t>or it may </a:t>
            </a:r>
            <a:r>
              <a:rPr lang="en-US" sz="3200" dirty="0">
                <a:solidFill>
                  <a:schemeClr val="accent2"/>
                </a:solidFill>
              </a:rPr>
              <a:t>swallow reluctantly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with evident pain</a:t>
            </a:r>
            <a:r>
              <a:rPr lang="en-US" sz="3200" dirty="0"/>
              <a:t>. </a:t>
            </a:r>
            <a:endParaRPr lang="en-US" sz="3200" dirty="0" smtClean="0"/>
          </a:p>
          <a:p>
            <a:pPr algn="l" rtl="0">
              <a:lnSpc>
                <a:spcPct val="200000"/>
              </a:lnSpc>
            </a:pPr>
            <a:r>
              <a:rPr lang="en-US" sz="3200" dirty="0" smtClean="0"/>
              <a:t>Opening </a:t>
            </a:r>
            <a:r>
              <a:rPr lang="en-US" sz="3200" dirty="0"/>
              <a:t>of the jaws to examine the mouth is resented and manual compression of the throat from the exterior </a:t>
            </a:r>
            <a:r>
              <a:rPr lang="en-US" sz="3200" dirty="0" smtClean="0">
                <a:solidFill>
                  <a:schemeClr val="accent2"/>
                </a:solidFill>
              </a:rPr>
              <a:t>causes paroxysmal </a:t>
            </a:r>
            <a:r>
              <a:rPr lang="en-US" sz="3200" dirty="0">
                <a:solidFill>
                  <a:schemeClr val="accent2"/>
                </a:solidFill>
              </a:rPr>
              <a:t>coughing. </a:t>
            </a:r>
          </a:p>
          <a:p>
            <a:pPr algn="l" rtl="0"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176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9131" y="114300"/>
            <a:ext cx="12027877" cy="667336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dirty="0"/>
              <a:t>There may be a </a:t>
            </a:r>
            <a:r>
              <a:rPr lang="en-US" sz="3200" dirty="0">
                <a:solidFill>
                  <a:schemeClr val="accent2"/>
                </a:solidFill>
              </a:rPr>
              <a:t>mucopurulent nasal discharge, </a:t>
            </a:r>
            <a:r>
              <a:rPr lang="en-US" sz="3200" dirty="0"/>
              <a:t>sometimes </a:t>
            </a:r>
            <a:r>
              <a:rPr lang="en-US" sz="3200" dirty="0">
                <a:solidFill>
                  <a:schemeClr val="accent2"/>
                </a:solidFill>
              </a:rPr>
              <a:t>containing blood, spontaneous cough </a:t>
            </a:r>
            <a:r>
              <a:rPr lang="en-US" sz="3200" dirty="0"/>
              <a:t>and, in severe cases, </a:t>
            </a:r>
            <a:r>
              <a:rPr lang="en-US" sz="3200" dirty="0">
                <a:solidFill>
                  <a:schemeClr val="accent2"/>
                </a:solidFill>
              </a:rPr>
              <a:t>regurgitation of fluid and food through the nostrils.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/>
              <a:t>Oral medication in such cases may be impossible.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/>
              <a:t>Affected animals </a:t>
            </a:r>
            <a:r>
              <a:rPr lang="en-US" sz="3200" dirty="0">
                <a:solidFill>
                  <a:schemeClr val="accent2"/>
                </a:solidFill>
              </a:rPr>
              <a:t>often stand with the head extended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2"/>
                </a:solidFill>
              </a:rPr>
              <a:t>drool saliva</a:t>
            </a:r>
            <a:r>
              <a:rPr lang="en-US" sz="3200" dirty="0"/>
              <a:t>, and make </a:t>
            </a:r>
            <a:r>
              <a:rPr lang="en-US" sz="3200" dirty="0">
                <a:solidFill>
                  <a:schemeClr val="accent2"/>
                </a:solidFill>
              </a:rPr>
              <a:t>frequent tentative jaw movements</a:t>
            </a:r>
            <a:r>
              <a:rPr lang="en-US" sz="3200" dirty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/>
              <a:t>The retropharyngeal and parotid lymph nodes are commonly enlarged.</a:t>
            </a:r>
          </a:p>
          <a:p>
            <a:pPr marL="0" indent="0" algn="l" rtl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55750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1484</Words>
  <Application>Microsoft Office PowerPoint</Application>
  <PresentationFormat>شاشة عريضة</PresentationFormat>
  <Paragraphs>148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نسق Office</vt:lpstr>
      <vt:lpstr>PHARYNGITIS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PHARYNGITIS</dc:title>
  <dc:creator>Maher</dc:creator>
  <cp:lastModifiedBy>Maher</cp:lastModifiedBy>
  <cp:revision>15</cp:revision>
  <dcterms:created xsi:type="dcterms:W3CDTF">2022-10-31T17:52:50Z</dcterms:created>
  <dcterms:modified xsi:type="dcterms:W3CDTF">2022-10-31T20:33:35Z</dcterms:modified>
</cp:coreProperties>
</file>